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86" r:id="rId3"/>
    <p:sldId id="508" r:id="rId4"/>
    <p:sldId id="256" r:id="rId5"/>
    <p:sldId id="277" r:id="rId6"/>
    <p:sldId id="288" r:id="rId7"/>
    <p:sldId id="257" r:id="rId8"/>
    <p:sldId id="289" r:id="rId9"/>
    <p:sldId id="290" r:id="rId10"/>
    <p:sldId id="291" r:id="rId11"/>
    <p:sldId id="292" r:id="rId12"/>
    <p:sldId id="509" r:id="rId13"/>
    <p:sldId id="293" r:id="rId14"/>
    <p:sldId id="294" r:id="rId15"/>
    <p:sldId id="504" r:id="rId16"/>
    <p:sldId id="281" r:id="rId17"/>
    <p:sldId id="505" r:id="rId18"/>
    <p:sldId id="502" r:id="rId19"/>
    <p:sldId id="501" r:id="rId20"/>
    <p:sldId id="506" r:id="rId21"/>
    <p:sldId id="507" r:id="rId22"/>
    <p:sldId id="263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A3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ilukovaOA\Desktop\&#1046;&#1091;&#1088;&#1085;&#1072;&#1083;%20&#1088;&#1077;&#1075;&#1080;&#1089;&#1090;&#1088;&#1072;&#1094;&#1080;&#1080;%20&#1047;&#1040;&#1052;&#1045;&#1063;&#1040;&#1053;&#1048;&#1049;%20&#1050;%20&#1055;&#1054;&#104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0-4328-A337-27D33A2311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0-4328-A337-27D33A2311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0-4328-A337-27D33A2311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0-4328-A337-27D33A2311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40-4328-A337-27D33A2311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40-4328-A337-27D33A2311CA}"/>
              </c:ext>
            </c:extLst>
          </c:dPt>
          <c:dLbls>
            <c:dLbl>
              <c:idx val="0"/>
              <c:layout>
                <c:manualLayout>
                  <c:x val="2.9516076115485564E-2"/>
                  <c:y val="2.0637121687222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40-4328-A337-27D33A2311CA}"/>
                </c:ext>
              </c:extLst>
            </c:dLbl>
            <c:dLbl>
              <c:idx val="1"/>
              <c:layout>
                <c:manualLayout>
                  <c:x val="7.0085807482659801E-2"/>
                  <c:y val="2.9626337814316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40-4328-A337-27D33A2311CA}"/>
                </c:ext>
              </c:extLst>
            </c:dLbl>
            <c:dLbl>
              <c:idx val="2"/>
              <c:layout>
                <c:manualLayout>
                  <c:x val="9.5346566054243215E-2"/>
                  <c:y val="5.87773209764708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40-4328-A337-27D33A2311CA}"/>
                </c:ext>
              </c:extLst>
            </c:dLbl>
            <c:dLbl>
              <c:idx val="3"/>
              <c:layout>
                <c:manualLayout>
                  <c:x val="-5.6687936830929903E-2"/>
                  <c:y val="2.450263299945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8437582942578"/>
                      <c:h val="5.8259629767384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440-4328-A337-27D33A2311CA}"/>
                </c:ext>
              </c:extLst>
            </c:dLbl>
            <c:dLbl>
              <c:idx val="5"/>
              <c:layout>
                <c:manualLayout>
                  <c:x val="0.19481543037457397"/>
                  <c:y val="6.689876648166307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440-4328-A337-27D33A231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'Журнал входящих замечаний'!$F$1495:$F$1500</c:f>
              <c:strCache>
                <c:ptCount val="6"/>
                <c:pt idx="0">
                  <c:v>Здания</c:v>
                </c:pt>
                <c:pt idx="1">
                  <c:v>ЕНК</c:v>
                </c:pt>
                <c:pt idx="2">
                  <c:v>Помещения</c:v>
                </c:pt>
                <c:pt idx="3">
                  <c:v>Сооружения</c:v>
                </c:pt>
                <c:pt idx="4">
                  <c:v>Машино-места</c:v>
                </c:pt>
                <c:pt idx="5">
                  <c:v>ОНС, земельные участки, замечания, поданные в отношении нескольких объектов недвижимости</c:v>
                </c:pt>
              </c:strCache>
            </c:strRef>
          </c:cat>
          <c:val>
            <c:numRef>
              <c:f>'Журнал входящих замечаний'!$G$1495:$G$1500</c:f>
              <c:numCache>
                <c:formatCode>General</c:formatCode>
                <c:ptCount val="6"/>
                <c:pt idx="0">
                  <c:v>633</c:v>
                </c:pt>
                <c:pt idx="1">
                  <c:v>33</c:v>
                </c:pt>
                <c:pt idx="2">
                  <c:v>555</c:v>
                </c:pt>
                <c:pt idx="3">
                  <c:v>200</c:v>
                </c:pt>
                <c:pt idx="4">
                  <c:v>58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40-4328-A337-27D33A231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925634295713036E-2"/>
          <c:y val="0.47491579408810686"/>
          <c:w val="0.8021487314085739"/>
          <c:h val="0.52508413225447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986A-9030-4C8A-8DAF-C1F08892DBDB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33FC-2293-40E0-9667-72089114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7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4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3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4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9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2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2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3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8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2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1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3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D1B0-6C8A-42CD-81FA-8E2B46A59DA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6288-C3C7-421D-85DF-EEFD436C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otov_ik@cgko66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3140095" y="291952"/>
            <a:ext cx="6585992" cy="1077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5119" y="1710844"/>
            <a:ext cx="9765436" cy="1670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кадастровая оценка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056653" y="-1053911"/>
            <a:ext cx="34289" cy="9179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3913" y="4410630"/>
            <a:ext cx="49116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Заместитель директора – главный технолог ГБУ СО «Центр государственной кадастровой оценки» </a:t>
            </a:r>
          </a:p>
          <a:p>
            <a:pPr>
              <a:spcAft>
                <a:spcPts val="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Топал Елена Геннадьевна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9462" y="5395515"/>
            <a:ext cx="192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Екатеринбург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98328" y="1503610"/>
            <a:ext cx="91074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CDBB7B-8077-47C3-9469-B04C4AE3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6" y="19285"/>
            <a:ext cx="2592455" cy="1691559"/>
          </a:xfrm>
          <a:prstGeom prst="rect">
            <a:avLst/>
          </a:prstGeom>
          <a:effectLst>
            <a:reflection stA="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080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1473200"/>
            <a:ext cx="11082867" cy="5248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Наименование группы	Кодовое обозначение	Количество объектов	Средний УПКС </a:t>
            </a:r>
            <a:r>
              <a:rPr lang="ru-RU" dirty="0" err="1"/>
              <a:t>руб.кв.м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Многоквартирные дома (дома средне- и многоэтажной жилой застройки)	0100	42 267	17 667</a:t>
            </a:r>
          </a:p>
          <a:p>
            <a:pPr algn="ctr"/>
            <a:r>
              <a:rPr lang="ru-RU" dirty="0"/>
              <a:t>Дома малоэтажной жилой застройки, в том числе индивидуальной жилой застройки - индивидуальные, малоэтажные блокированные (</a:t>
            </a:r>
            <a:r>
              <a:rPr lang="ru-RU" dirty="0" err="1"/>
              <a:t>таунхаусы</a:t>
            </a:r>
            <a:r>
              <a:rPr lang="ru-RU" dirty="0"/>
              <a:t>), дачных объединений, садоводческих товариществ	0200	621 189	10 929</a:t>
            </a:r>
          </a:p>
          <a:p>
            <a:pPr algn="ctr"/>
            <a:r>
              <a:rPr lang="ru-RU" dirty="0"/>
              <a:t>Объекты, предназначенные для хранения транспорта	0300	48 538	6 853</a:t>
            </a:r>
          </a:p>
          <a:p>
            <a:pPr algn="ctr"/>
            <a:r>
              <a:rPr lang="ru-RU" dirty="0"/>
              <a:t>Объекты коммерческого назначения, предназначенные для оказания услуг населению, включая многофункционального назначения	0400	13 449	17 594</a:t>
            </a:r>
          </a:p>
          <a:p>
            <a:pPr algn="ctr"/>
            <a:r>
              <a:rPr lang="ru-RU" dirty="0"/>
              <a:t>Объекты временного проживания, включая объекты рекреационно-оздоровительного значения	0500	5 881	9 600</a:t>
            </a:r>
          </a:p>
          <a:p>
            <a:pPr algn="ctr"/>
            <a:r>
              <a:rPr lang="ru-RU" dirty="0"/>
              <a:t>Административные, бытовые здания	0600	19 717	17 449</a:t>
            </a:r>
          </a:p>
          <a:p>
            <a:pPr algn="ctr"/>
            <a:r>
              <a:rPr lang="ru-RU" dirty="0"/>
              <a:t>Объекты производственного назначения, за исключением передаточных устройств и сооружений	0700	79 832	9 780</a:t>
            </a:r>
          </a:p>
          <a:p>
            <a:pPr algn="ctr"/>
            <a:r>
              <a:rPr lang="ru-RU" dirty="0"/>
              <a:t>Учебные, спортивные объекты, объекты культуры и искусства, культовые объекты, музеи, лечебно-оздоровительные и общественного назначения объекты	0800	16 803	14 761</a:t>
            </a:r>
          </a:p>
          <a:p>
            <a:pPr algn="ctr"/>
            <a:r>
              <a:rPr lang="ru-RU" dirty="0"/>
              <a:t>Прочие объекты	0900	27 533	5 076</a:t>
            </a:r>
          </a:p>
          <a:p>
            <a:pPr algn="ctr"/>
            <a:r>
              <a:rPr lang="ru-RU" dirty="0"/>
              <a:t>Всего:		875 209	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8379"/>
          </a:xfrm>
        </p:spPr>
        <p:txBody>
          <a:bodyPr>
            <a:norm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Результаты ГКО по подгруппам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Средние УПКС по группам типа «здание».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BDC5-CDCC-4B2D-B843-2D5E7BDC31C3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1" y="880533"/>
          <a:ext cx="12039602" cy="603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090">
                  <a:extLst>
                    <a:ext uri="{9D8B030D-6E8A-4147-A177-3AD203B41FA5}">
                      <a16:colId xmlns:a16="http://schemas.microsoft.com/office/drawing/2014/main" val="2428585269"/>
                    </a:ext>
                  </a:extLst>
                </a:gridCol>
                <a:gridCol w="1495644">
                  <a:extLst>
                    <a:ext uri="{9D8B030D-6E8A-4147-A177-3AD203B41FA5}">
                      <a16:colId xmlns:a16="http://schemas.microsoft.com/office/drawing/2014/main" val="3292171257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51347196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57308734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Кодовое обозначение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УПКС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руб.кв.м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0097077"/>
                  </a:ext>
                </a:extLst>
              </a:tr>
              <a:tr h="566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Многоквартирные дома (дома средне- и многоэтажной жилой застройки)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976159"/>
                  </a:ext>
                </a:extLst>
              </a:tr>
              <a:tr h="906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 малоэтажной жилой застройки, в том числе индивидуальной жилой застройки - индивидуальные, малоэтажные блокированные (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таунхаусы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дачных объединений, садоводческих товариществ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621 189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780419"/>
                  </a:ext>
                </a:extLst>
              </a:tr>
              <a:tr h="303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Объекты, предназначенные для хранения транспорта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9037588"/>
                  </a:ext>
                </a:extLst>
              </a:tr>
              <a:tr h="620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коммерческого назначения, предназначенные для оказания услуг населению, включая многофункционального назначения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2820908"/>
                  </a:ext>
                </a:extLst>
              </a:tr>
              <a:tr h="595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временного проживания, включая объекты рекреационно-оздоровительного значения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6084514"/>
                  </a:ext>
                </a:extLst>
              </a:tr>
              <a:tr h="303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Административные, бытовые здания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7430733"/>
                  </a:ext>
                </a:extLst>
              </a:tr>
              <a:tr h="595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производственного назначения, за исключением передаточных устройств и сооружений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2026505"/>
                  </a:ext>
                </a:extLst>
              </a:tr>
              <a:tr h="8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Учебные, спортивные объекты, объекты культуры и искусства, культовые объекты, музеи, лечебно-оздоровительные и общественного назначения объекты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695351"/>
                  </a:ext>
                </a:extLst>
              </a:tr>
              <a:tr h="303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916436"/>
                  </a:ext>
                </a:extLst>
              </a:tr>
              <a:tr h="303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875 209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303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80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BDC5-CDCC-4B2D-B843-2D5E7BDC31C3}" type="slidenum">
              <a:rPr lang="ru-RU" smtClean="0"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1" y="1"/>
            <a:ext cx="11870266" cy="6721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Объекты, предназначенные для хранения транспорта	0300	48 538	6 853</a:t>
            </a:r>
          </a:p>
          <a:p>
            <a:pPr algn="ctr"/>
            <a:r>
              <a:rPr lang="ru-RU" dirty="0"/>
              <a:t>Объекты коммерческого назначения, предназначенные для оказания услуг населению, включая многофункционального назначения	0400	13 449	17 594</a:t>
            </a:r>
          </a:p>
          <a:p>
            <a:pPr algn="ctr"/>
            <a:r>
              <a:rPr lang="ru-RU" dirty="0"/>
              <a:t>Объекты временного проживания, включая объекты рекреационно-оздоровительного значения	0500	5 881	9 600</a:t>
            </a:r>
          </a:p>
          <a:p>
            <a:pPr algn="ctr"/>
            <a:r>
              <a:rPr lang="ru-RU" dirty="0"/>
              <a:t>Административные, бытовые здания	0600	19 717	17 449</a:t>
            </a:r>
          </a:p>
          <a:p>
            <a:pPr algn="ctr"/>
            <a:r>
              <a:rPr lang="ru-RU" dirty="0"/>
              <a:t>Объекты производственного назначения, за исключением передаточных устройств и сооружений	0700	79 832	9 780</a:t>
            </a:r>
          </a:p>
          <a:p>
            <a:pPr algn="ctr"/>
            <a:r>
              <a:rPr lang="ru-RU" dirty="0"/>
              <a:t>Учебные, спортивные объекты, объекты культуры и искусства, культовые объекты, музеи, лечебно-оздоровительные и общественного назначения объекты	0800	16 803	14 761</a:t>
            </a:r>
          </a:p>
          <a:p>
            <a:pPr algn="ctr"/>
            <a:r>
              <a:rPr lang="ru-RU" dirty="0"/>
              <a:t>Прочие объекты	0900	27 533	5 076</a:t>
            </a:r>
          </a:p>
          <a:p>
            <a:pPr algn="ctr"/>
            <a:r>
              <a:rPr lang="ru-RU" dirty="0"/>
              <a:t>Всего:		875 209	</a:t>
            </a:r>
            <a:r>
              <a:rPr lang="en-US" dirty="0" err="1"/>
              <a:t>Chtlyb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38666" y="1"/>
            <a:ext cx="11853333" cy="672147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УПКС зданий в разрезе </a:t>
            </a:r>
            <a:r>
              <a:rPr lang="ru-RU" sz="32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г.Екатеринбурга</a:t>
            </a:r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Свердловской области</a:t>
            </a:r>
          </a:p>
          <a:p>
            <a:pPr marL="0" indent="0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948266"/>
          <a:ext cx="12022667" cy="580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54">
                  <a:extLst>
                    <a:ext uri="{9D8B030D-6E8A-4147-A177-3AD203B41FA5}">
                      <a16:colId xmlns:a16="http://schemas.microsoft.com/office/drawing/2014/main" val="1749705587"/>
                    </a:ext>
                  </a:extLst>
                </a:gridCol>
                <a:gridCol w="1644232">
                  <a:extLst>
                    <a:ext uri="{9D8B030D-6E8A-4147-A177-3AD203B41FA5}">
                      <a16:colId xmlns:a16="http://schemas.microsoft.com/office/drawing/2014/main" val="4241740799"/>
                    </a:ext>
                  </a:extLst>
                </a:gridCol>
                <a:gridCol w="1517023">
                  <a:extLst>
                    <a:ext uri="{9D8B030D-6E8A-4147-A177-3AD203B41FA5}">
                      <a16:colId xmlns:a16="http://schemas.microsoft.com/office/drawing/2014/main" val="1121732396"/>
                    </a:ext>
                  </a:extLst>
                </a:gridCol>
                <a:gridCol w="1700394">
                  <a:extLst>
                    <a:ext uri="{9D8B030D-6E8A-4147-A177-3AD203B41FA5}">
                      <a16:colId xmlns:a16="http://schemas.microsoft.com/office/drawing/2014/main" val="2758262664"/>
                    </a:ext>
                  </a:extLst>
                </a:gridCol>
                <a:gridCol w="1760964">
                  <a:extLst>
                    <a:ext uri="{9D8B030D-6E8A-4147-A177-3AD203B41FA5}">
                      <a16:colId xmlns:a16="http://schemas.microsoft.com/office/drawing/2014/main" val="2078968012"/>
                    </a:ext>
                  </a:extLst>
                </a:gridCol>
              </a:tblGrid>
              <a:tr h="677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Екатеринбург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 УПКС руб.кв.м.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УПКС руб.кв.м.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1944314"/>
                  </a:ext>
                </a:extLst>
              </a:tr>
              <a:tr h="4551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Многоквартирные дома (дома средне- и многоэтажной жилой застройки)  (0100)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3537486"/>
                  </a:ext>
                </a:extLst>
              </a:tr>
              <a:tr h="983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Дома малоэтажной жилой застройки, в том числе индивидуальной жилой застройки - индивидуальные, малоэтажные блокированные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таунхаусы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дачных объединений, садоводческих товариществ    (0200)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564 979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17354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Объекты, предназначенные для хранения транспорта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8888334"/>
                  </a:ext>
                </a:extLst>
              </a:tr>
              <a:tr h="476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Объекты коммерческого назначения, предназначенные для оказания услуг населению, включая многофункционального назначения (0400)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3130553"/>
                  </a:ext>
                </a:extLst>
              </a:tr>
              <a:tr h="4551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Объекты временного проживания, включая объекты рекреационно-оздоровительного значения (0500)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518957"/>
                  </a:ext>
                </a:extLst>
              </a:tr>
              <a:tr h="391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Административные, бытовые здания     (0600)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5373725"/>
                  </a:ext>
                </a:extLst>
              </a:tr>
              <a:tr h="505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Объекты производственного назначения, за исключением передаточных устройств и сооружений     (0700)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4896774"/>
                  </a:ext>
                </a:extLst>
              </a:tr>
              <a:tr h="795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Учебные, спортивные объекты, объекты культуры и искусства, культовые объекты, музеи, лечебно-оздоровительные и общественного назначения объекты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1448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 объекты (0900)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1991550"/>
                  </a:ext>
                </a:extLst>
              </a:tr>
              <a:tr h="391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07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92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404664"/>
            <a:ext cx="7668344" cy="122413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71664" y="404664"/>
            <a:ext cx="7128792" cy="912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67039" y="180249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30819" y="257451"/>
          <a:ext cx="11736280" cy="6427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198">
                  <a:extLst>
                    <a:ext uri="{9D8B030D-6E8A-4147-A177-3AD203B41FA5}">
                      <a16:colId xmlns:a16="http://schemas.microsoft.com/office/drawing/2014/main" val="2651609336"/>
                    </a:ext>
                  </a:extLst>
                </a:gridCol>
                <a:gridCol w="6321265">
                  <a:extLst>
                    <a:ext uri="{9D8B030D-6E8A-4147-A177-3AD203B41FA5}">
                      <a16:colId xmlns:a16="http://schemas.microsoft.com/office/drawing/2014/main" val="2253075438"/>
                    </a:ext>
                  </a:extLst>
                </a:gridCol>
                <a:gridCol w="1286168">
                  <a:extLst>
                    <a:ext uri="{9D8B030D-6E8A-4147-A177-3AD203B41FA5}">
                      <a16:colId xmlns:a16="http://schemas.microsoft.com/office/drawing/2014/main" val="2006641744"/>
                    </a:ext>
                  </a:extLst>
                </a:gridCol>
                <a:gridCol w="1687488">
                  <a:extLst>
                    <a:ext uri="{9D8B030D-6E8A-4147-A177-3AD203B41FA5}">
                      <a16:colId xmlns:a16="http://schemas.microsoft.com/office/drawing/2014/main" val="536525940"/>
                    </a:ext>
                  </a:extLst>
                </a:gridCol>
                <a:gridCol w="1367161">
                  <a:extLst>
                    <a:ext uri="{9D8B030D-6E8A-4147-A177-3AD203B41FA5}">
                      <a16:colId xmlns:a16="http://schemas.microsoft.com/office/drawing/2014/main" val="993294602"/>
                    </a:ext>
                  </a:extLst>
                </a:gridCol>
              </a:tblGrid>
              <a:tr h="64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группы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 УПКС, руб./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УПКС, руб./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УПКС, руб./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998204"/>
                  </a:ext>
                </a:extLst>
              </a:tr>
              <a:tr h="477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1. Многоквартирные дома (дома средне- и многоэтажной жилой застройки)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2 004.04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15 955.8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74 603.20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818132"/>
                  </a:ext>
                </a:extLst>
              </a:tr>
              <a:tr h="819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2. Дома малоэтажной жилой застройки, в том числе индивидуальной жилой застройки - индивидуальные, малоэтажные блокированные (таунхаусы), дачных объединений, садоводческих товариществ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251.09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7 140.82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53 388.08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925157"/>
                  </a:ext>
                </a:extLst>
              </a:tr>
              <a:tr h="449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3. Объекты, предназначенные для хранения транспорта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457.70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6 404.06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53 993.96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373395"/>
                  </a:ext>
                </a:extLst>
              </a:tr>
              <a:tr h="91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4. Объекты коммерческого назначения, предназначенные для оказания услуг населению, включая многофункционального назначения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1 057.57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14 452.5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64 236.30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316107"/>
                  </a:ext>
                </a:extLst>
              </a:tr>
              <a:tr h="681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5. Объекты временного проживания, включая объекты рекреационно-оздоровительного значения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693.56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9 845.17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57 011.97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56588"/>
                  </a:ext>
                </a:extLst>
              </a:tr>
              <a:tr h="449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6. Административные и бытовые объекты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1 227.75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11 885.2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62 710.90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792950"/>
                  </a:ext>
                </a:extLst>
              </a:tr>
              <a:tr h="681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7. Объекты производственного назначения, за исключением передаточных устройств и сооружений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190.38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7 076.98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457 025.5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514333"/>
                  </a:ext>
                </a:extLst>
              </a:tr>
              <a:tr h="91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8. Учебные, спортивные объекты, объекты культуры и искусства, культовые объекты, музеи, лечебно-оздоровительные и общественного назначения объекты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264.37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11 336.7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447 160.7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208387"/>
                  </a:ext>
                </a:extLst>
              </a:tr>
              <a:tr h="39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9. Прочие объекты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414.54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4 522.35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34 811.00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76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7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1067" y="185738"/>
            <a:ext cx="11352172" cy="146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9293" y="365126"/>
            <a:ext cx="11141640" cy="109114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физический износ зданий в Екатеринбурге и областных городах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BDC5-CDCC-4B2D-B843-2D5E7BDC31C3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19636"/>
              </p:ext>
            </p:extLst>
          </p:nvPr>
        </p:nvGraphicFramePr>
        <p:xfrm>
          <a:off x="626533" y="1825622"/>
          <a:ext cx="10905561" cy="502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022">
                  <a:extLst>
                    <a:ext uri="{9D8B030D-6E8A-4147-A177-3AD203B41FA5}">
                      <a16:colId xmlns:a16="http://schemas.microsoft.com/office/drawing/2014/main" val="2622575601"/>
                    </a:ext>
                  </a:extLst>
                </a:gridCol>
                <a:gridCol w="4099683">
                  <a:extLst>
                    <a:ext uri="{9D8B030D-6E8A-4147-A177-3AD203B41FA5}">
                      <a16:colId xmlns:a16="http://schemas.microsoft.com/office/drawing/2014/main" val="987560105"/>
                    </a:ext>
                  </a:extLst>
                </a:gridCol>
                <a:gridCol w="4220856">
                  <a:extLst>
                    <a:ext uri="{9D8B030D-6E8A-4147-A177-3AD203B41FA5}">
                      <a16:colId xmlns:a16="http://schemas.microsoft.com/office/drawing/2014/main" val="3487576488"/>
                    </a:ext>
                  </a:extLst>
                </a:gridCol>
              </a:tblGrid>
              <a:tr h="11461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Группы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зданий расположенных в Екатеринбурге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зданий расположенных за пределами Екатеринбурга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0130414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2134335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52.04%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554475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40219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8680140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6760784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105458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124655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839537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450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43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201" y="1646238"/>
            <a:ext cx="10648950" cy="2502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900"/>
          </a:xfrm>
        </p:spPr>
        <p:txBody>
          <a:bodyPr/>
          <a:lstStyle/>
          <a:p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проведения ГКО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8473" y="1470026"/>
            <a:ext cx="11478827" cy="53879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1. Недостаток информации. Наибольший дефицит информации наблюдается по типам «сооружение» и «ОНС»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2. Обратная связь при отработки запросов Учреждения по уточнению характеристик объектов недвижимости</a:t>
            </a:r>
          </a:p>
          <a:p>
            <a:pPr algn="just"/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3. Представленные документы имеют расхождение с данными ЕГРН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BDC5-CDCC-4B2D-B843-2D5E7BDC31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4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19596" y="404664"/>
            <a:ext cx="11665258" cy="6429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Замечания к Промежуточным отчетным документам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3616393"/>
              </p:ext>
            </p:extLst>
          </p:nvPr>
        </p:nvGraphicFramePr>
        <p:xfrm>
          <a:off x="387658" y="1384916"/>
          <a:ext cx="11416684" cy="538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99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29" y="248576"/>
            <a:ext cx="11807301" cy="10686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Обращения об исправлении ошибок, допущенных при определении ГКО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53404"/>
              </p:ext>
            </p:extLst>
          </p:nvPr>
        </p:nvGraphicFramePr>
        <p:xfrm>
          <a:off x="541538" y="1700807"/>
          <a:ext cx="11452194" cy="4056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3437">
                  <a:extLst>
                    <a:ext uri="{9D8B030D-6E8A-4147-A177-3AD203B41FA5}">
                      <a16:colId xmlns:a16="http://schemas.microsoft.com/office/drawing/2014/main" val="4221791499"/>
                    </a:ext>
                  </a:extLst>
                </a:gridCol>
                <a:gridCol w="6258757">
                  <a:extLst>
                    <a:ext uri="{9D8B030D-6E8A-4147-A177-3AD203B41FA5}">
                      <a16:colId xmlns:a16="http://schemas.microsoft.com/office/drawing/2014/main" val="3553198279"/>
                    </a:ext>
                  </a:extLst>
                </a:gridCol>
              </a:tblGrid>
              <a:tr h="6424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5933440" algn="r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ОКС</a:t>
                      </a:r>
                      <a:endParaRPr lang="ru-RU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5933440" algn="r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ОКС</a:t>
                      </a:r>
                      <a:endParaRPr lang="ru-R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99068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</a:t>
                      </a:r>
                      <a:endParaRPr lang="ru-RU" sz="2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726880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669758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</a:t>
                      </a:r>
                      <a:endParaRPr lang="ru-RU" sz="2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73888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</a:t>
                      </a:r>
                      <a:endParaRPr lang="ru-RU" sz="2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593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49501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</a:t>
                      </a:r>
                      <a:endParaRPr lang="ru-RU" sz="2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407554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  <a:endParaRPr lang="ru-RU" sz="2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610780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ОНС</a:t>
                      </a:r>
                      <a:endParaRPr lang="ru-RU" sz="2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953271"/>
                  </a:ext>
                </a:extLst>
              </a:tr>
            </a:tbl>
          </a:graphicData>
        </a:graphic>
      </p:graphicFrame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17250" y="5723938"/>
            <a:ext cx="11576482" cy="95207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.01.2020 года в Учреждение поступило 91 обращение об исправлении ошибок, допущенных при определении кадастровой стоимости, из них подано юридическими лицами – 82 (90%), физическими лицами – 9 (10%)</a:t>
            </a:r>
          </a:p>
        </p:txBody>
      </p:sp>
    </p:spTree>
    <p:extLst>
      <p:ext uri="{BB962C8B-B14F-4D97-AF65-F5344CB8AC3E}">
        <p14:creationId xmlns:p14="http://schemas.microsoft.com/office/powerpoint/2010/main" val="280843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404664"/>
            <a:ext cx="7668344" cy="122413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4287" y="0"/>
            <a:ext cx="12245267" cy="1317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Статья 16 Федерального закона от 03.07.2016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№ 237-ФЗ «О государственной кадастровой оценке»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88548"/>
              </p:ext>
            </p:extLst>
          </p:nvPr>
        </p:nvGraphicFramePr>
        <p:xfrm>
          <a:off x="124288" y="1393794"/>
          <a:ext cx="11958221" cy="3266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085">
                  <a:extLst>
                    <a:ext uri="{9D8B030D-6E8A-4147-A177-3AD203B41FA5}">
                      <a16:colId xmlns:a16="http://schemas.microsoft.com/office/drawing/2014/main" val="896086156"/>
                    </a:ext>
                  </a:extLst>
                </a:gridCol>
                <a:gridCol w="1045148">
                  <a:extLst>
                    <a:ext uri="{9D8B030D-6E8A-4147-A177-3AD203B41FA5}">
                      <a16:colId xmlns:a16="http://schemas.microsoft.com/office/drawing/2014/main" val="2614730410"/>
                    </a:ext>
                  </a:extLst>
                </a:gridCol>
                <a:gridCol w="817942">
                  <a:extLst>
                    <a:ext uri="{9D8B030D-6E8A-4147-A177-3AD203B41FA5}">
                      <a16:colId xmlns:a16="http://schemas.microsoft.com/office/drawing/2014/main" val="1496379658"/>
                    </a:ext>
                  </a:extLst>
                </a:gridCol>
                <a:gridCol w="1566528">
                  <a:extLst>
                    <a:ext uri="{9D8B030D-6E8A-4147-A177-3AD203B41FA5}">
                      <a16:colId xmlns:a16="http://schemas.microsoft.com/office/drawing/2014/main" val="1946561915"/>
                    </a:ext>
                  </a:extLst>
                </a:gridCol>
                <a:gridCol w="1640669">
                  <a:extLst>
                    <a:ext uri="{9D8B030D-6E8A-4147-A177-3AD203B41FA5}">
                      <a16:colId xmlns:a16="http://schemas.microsoft.com/office/drawing/2014/main" val="3091614206"/>
                    </a:ext>
                  </a:extLst>
                </a:gridCol>
                <a:gridCol w="1915706">
                  <a:extLst>
                    <a:ext uri="{9D8B030D-6E8A-4147-A177-3AD203B41FA5}">
                      <a16:colId xmlns:a16="http://schemas.microsoft.com/office/drawing/2014/main" val="3539000040"/>
                    </a:ext>
                  </a:extLst>
                </a:gridCol>
                <a:gridCol w="789243">
                  <a:extLst>
                    <a:ext uri="{9D8B030D-6E8A-4147-A177-3AD203B41FA5}">
                      <a16:colId xmlns:a16="http://schemas.microsoft.com/office/drawing/2014/main" val="657687423"/>
                    </a:ext>
                  </a:extLst>
                </a:gridCol>
                <a:gridCol w="1045148">
                  <a:extLst>
                    <a:ext uri="{9D8B030D-6E8A-4147-A177-3AD203B41FA5}">
                      <a16:colId xmlns:a16="http://schemas.microsoft.com/office/drawing/2014/main" val="755041015"/>
                    </a:ext>
                  </a:extLst>
                </a:gridCol>
                <a:gridCol w="1616752">
                  <a:extLst>
                    <a:ext uri="{9D8B030D-6E8A-4147-A177-3AD203B41FA5}">
                      <a16:colId xmlns:a16="http://schemas.microsoft.com/office/drawing/2014/main" val="4038266726"/>
                    </a:ext>
                  </a:extLst>
                </a:gridCol>
              </a:tblGrid>
              <a:tr h="570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Машино-места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актам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64693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09.01.2020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163800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10.01.2020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115747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13.01.2020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036698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14.01.2020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570685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15.01.2020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503969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16.01.2020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695502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31494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17723"/>
              </p:ext>
            </p:extLst>
          </p:nvPr>
        </p:nvGraphicFramePr>
        <p:xfrm>
          <a:off x="124288" y="4847208"/>
          <a:ext cx="11958221" cy="1864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85">
                  <a:extLst>
                    <a:ext uri="{9D8B030D-6E8A-4147-A177-3AD203B41FA5}">
                      <a16:colId xmlns:a16="http://schemas.microsoft.com/office/drawing/2014/main" val="1016658967"/>
                    </a:ext>
                  </a:extLst>
                </a:gridCol>
                <a:gridCol w="1042148">
                  <a:extLst>
                    <a:ext uri="{9D8B030D-6E8A-4147-A177-3AD203B41FA5}">
                      <a16:colId xmlns:a16="http://schemas.microsoft.com/office/drawing/2014/main" val="2674280047"/>
                    </a:ext>
                  </a:extLst>
                </a:gridCol>
                <a:gridCol w="817942">
                  <a:extLst>
                    <a:ext uri="{9D8B030D-6E8A-4147-A177-3AD203B41FA5}">
                      <a16:colId xmlns:a16="http://schemas.microsoft.com/office/drawing/2014/main" val="3457416956"/>
                    </a:ext>
                  </a:extLst>
                </a:gridCol>
                <a:gridCol w="1566527">
                  <a:extLst>
                    <a:ext uri="{9D8B030D-6E8A-4147-A177-3AD203B41FA5}">
                      <a16:colId xmlns:a16="http://schemas.microsoft.com/office/drawing/2014/main" val="4126885051"/>
                    </a:ext>
                  </a:extLst>
                </a:gridCol>
                <a:gridCol w="1640669">
                  <a:extLst>
                    <a:ext uri="{9D8B030D-6E8A-4147-A177-3AD203B41FA5}">
                      <a16:colId xmlns:a16="http://schemas.microsoft.com/office/drawing/2014/main" val="494286631"/>
                    </a:ext>
                  </a:extLst>
                </a:gridCol>
                <a:gridCol w="1915706">
                  <a:extLst>
                    <a:ext uri="{9D8B030D-6E8A-4147-A177-3AD203B41FA5}">
                      <a16:colId xmlns:a16="http://schemas.microsoft.com/office/drawing/2014/main" val="2868042386"/>
                    </a:ext>
                  </a:extLst>
                </a:gridCol>
                <a:gridCol w="789243">
                  <a:extLst>
                    <a:ext uri="{9D8B030D-6E8A-4147-A177-3AD203B41FA5}">
                      <a16:colId xmlns:a16="http://schemas.microsoft.com/office/drawing/2014/main" val="49209254"/>
                    </a:ext>
                  </a:extLst>
                </a:gridCol>
                <a:gridCol w="1045149">
                  <a:extLst>
                    <a:ext uri="{9D8B030D-6E8A-4147-A177-3AD203B41FA5}">
                      <a16:colId xmlns:a16="http://schemas.microsoft.com/office/drawing/2014/main" val="965818136"/>
                    </a:ext>
                  </a:extLst>
                </a:gridCol>
                <a:gridCol w="1616752">
                  <a:extLst>
                    <a:ext uri="{9D8B030D-6E8A-4147-A177-3AD203B41FA5}">
                      <a16:colId xmlns:a16="http://schemas.microsoft.com/office/drawing/2014/main" val="671253595"/>
                    </a:ext>
                  </a:extLst>
                </a:gridCol>
              </a:tblGrid>
              <a:tr h="1113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Машино-места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актам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073188"/>
                  </a:ext>
                </a:extLst>
              </a:tr>
              <a:tr h="751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129 802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235 602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17 532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389 716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417 440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74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71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644875" cy="8558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Сетевой график работы по подготовке к проведению ГКО по земельным участкам на 2019 год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47595" y="6453336"/>
            <a:ext cx="7008779" cy="26814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65095"/>
              </p:ext>
            </p:extLst>
          </p:nvPr>
        </p:nvGraphicFramePr>
        <p:xfrm>
          <a:off x="335360" y="1220755"/>
          <a:ext cx="11548866" cy="5522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8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/>
                        <a:t>Решение о проведении государственной кадастровой оценки в отношении земельных участков из состава земель сельскохозяйственного назначения, земель населенных пунктов, земель промышленности, энергетики, транспорта, связи, радиовещания, телевидения, информатики, земель для обеспечения космической деятельности, земель обороны, безопасности и земель иного специального назначения, земель особо охраняемых территорий и объектов, земель лесного фонда и земель водного фонда, расположенных на территории Свердловской области</a:t>
                      </a: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№ 1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09.01.2019 </a:t>
                      </a:r>
                    </a:p>
                  </a:txBody>
                  <a:tcPr marL="81285" marR="812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Подготовка образцов заполнения форм документов, необходимых для сбора сведений о земельных участках, имеющихся в распоряжении органов местного самоуправления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06.02.2019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285" marR="812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Подготовка образцов заполнения декларации о характеристиках земельных участков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05.02.2019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285" marR="812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сведений о составе ценообразующих факторов от органов самоуправления </a:t>
                      </a: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13.02.2019 -  30.05.2019</a:t>
                      </a:r>
                    </a:p>
                  </a:txBody>
                  <a:tcPr marL="81285" marR="812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предварительных моделей</a:t>
                      </a:r>
                      <a:r>
                        <a:rPr lang="ru-RU" sz="2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оценки с учетом собранной информации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5" marR="8128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01.10.2019 – 30.12.2019</a:t>
                      </a:r>
                    </a:p>
                  </a:txBody>
                  <a:tcPr marL="81285" marR="812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78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68627"/>
            <a:ext cx="11740885" cy="855852"/>
          </a:xfrm>
        </p:spPr>
        <p:txBody>
          <a:bodyPr/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Сетевой график работы по оценке ОКС на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28.02.2018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47595" y="6453336"/>
            <a:ext cx="7008779" cy="26814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995727"/>
            <a:ext cx="11617291" cy="5722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ru-RU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45251"/>
              </p:ext>
            </p:extLst>
          </p:nvPr>
        </p:nvGraphicFramePr>
        <p:xfrm>
          <a:off x="143339" y="644694"/>
          <a:ext cx="11905323" cy="6186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6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1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Обработка перечня для целей определения кадастровой стоимости в соответствии с методическими указаниями о ГКО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Часть 8 статьи 13 Закона № 237-ФЗ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10.02.-28.02.2020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15.03. – 29.03.2020</a:t>
                      </a:r>
                    </a:p>
                  </a:txBody>
                  <a:tcPr marL="50060" marR="500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2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Определение видов использования ОКС по согласованию с Министерством и органами местного самоуправления муниципальных образований, расположенных на территории Свердловской области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Статья 3 Методических указаний № 226 от 12.05.2017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28.02. – 15.03.2020</a:t>
                      </a:r>
                    </a:p>
                  </a:txBody>
                  <a:tcPr marL="50060" marR="500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3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Определение кадастровой стоимости и составление промежуточных отчетных документов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Часть 7 статьи 14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Закона № 237-ФЗ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18.03.-28.03.2020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7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4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Согласование результатов проведения кадастровой оценки с Министерством и органами местного самоуправления муниципальных образований, расположенных на территории Свердловской области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01.04. – 10.04.2020</a:t>
                      </a:r>
                    </a:p>
                  </a:txBody>
                  <a:tcPr marL="50060" marR="5006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5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Составление</a:t>
                      </a:r>
                      <a:r>
                        <a:rPr lang="ru-RU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 промежуточных отчетных документов и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Часть 7 ст. 14 237-ФЗ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10.04.2020 – 23.04.2020</a:t>
                      </a:r>
                    </a:p>
                  </a:txBody>
                  <a:tcPr marL="50060" marR="5006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2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6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Обеспечение проведения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Росреестром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 проверки промежуточных отчетных документов, в том числе повторной (в случае необходимости), получения уведомления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Росреестра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 о соответствии</a:t>
                      </a:r>
                      <a:r>
                        <a:rPr lang="ru-RU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промежуточных отчетных документов требованиям действующего законодательства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Статья 14 Закона №237-ФЗ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24.04.2020 – 14.06.2020</a:t>
                      </a:r>
                    </a:p>
                  </a:txBody>
                  <a:tcPr marL="50060" marR="5006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7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Обеспечение размещения в фонде данных ГКО сведений и материалов, содержащихся в промежуточных отчетных документах, а также сведений о размещении таких документов на официальном сайте ГБУ в сети «Интернет» на 60 календарных дней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Часть 8 статьи 14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Закона № 237-ФЗ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cs typeface="Aharoni" panose="02010803020104030203" pitchFamily="2" charset="-79"/>
                        </a:rPr>
                        <a:t>15.06.2020 – 13.08.2020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83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8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Утверждение результатов определения кадастровой стоимости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Статья 15 Закона № 237-ФЗ</a:t>
                      </a:r>
                    </a:p>
                  </a:txBody>
                  <a:tcPr marL="50060" marR="5006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23.08.2020 –11.2020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50060" marR="5006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55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41" y="188641"/>
            <a:ext cx="9916683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dirty="0">
                <a:ln w="0"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Государственная кадастровая оценка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28.02.2018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47595" y="6453336"/>
            <a:ext cx="7008779" cy="268141"/>
          </a:xfrm>
        </p:spPr>
        <p:txBody>
          <a:bodyPr/>
          <a:lstStyle/>
          <a:p>
            <a:pPr>
              <a:defRPr/>
            </a:pPr>
            <a:r>
              <a:rPr lang="ru-RU"/>
              <a:t>совещание на тему «О подготовке к проведению государственной кадастровой оценки в 2019 году» в режиме видеоконференцсвязи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124744"/>
            <a:ext cx="11713301" cy="5664629"/>
          </a:xfrm>
          <a:solidFill>
            <a:srgbClr val="99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процедур, направленных на определение кадастровой стоимости осуществляемых в порядке, установленном Федеральным законом.</a:t>
            </a:r>
          </a:p>
          <a:p>
            <a:pPr marL="47999" indent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ru-RU" sz="2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недостающая информация об объектах недвижимости, </a:t>
            </a:r>
            <a:r>
              <a:rPr lang="ru-RU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необходимая </a:t>
            </a:r>
            <a:r>
              <a:rPr lang="ru-RU" sz="2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определения кадастровой стоимости предоставляется:</a:t>
            </a:r>
          </a:p>
          <a:p>
            <a:pPr algn="just"/>
            <a:r>
              <a:rPr lang="ru-RU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органами исполнительной власти и подведомственными им организациями</a:t>
            </a:r>
          </a:p>
          <a:p>
            <a:pPr algn="just"/>
            <a:r>
              <a:rPr lang="ru-RU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организациями, осуществляющим функции по выработке государственной политики и нормативно-правовому регулированию в сфере ценообразования и сметного нормирования в сфере градостроительной деятельности, </a:t>
            </a:r>
          </a:p>
          <a:p>
            <a:pPr algn="just"/>
            <a:r>
              <a:rPr lang="ru-RU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организациями, в сфере земельных отношений, государственного мониторинга земель, изучения, использования, воспроизводства и охраны природных ресурсов, </a:t>
            </a:r>
          </a:p>
          <a:p>
            <a:pPr algn="just"/>
            <a:r>
              <a:rPr lang="ru-RU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исполнительной власти субъекта РФ и органами местного самоуправления, а также подведомственными им организациями.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98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841C7-90A1-4203-B6EC-BA8CF8B8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48" y="106533"/>
            <a:ext cx="11819050" cy="976544"/>
          </a:xfrm>
        </p:spPr>
        <p:txBody>
          <a:bodyPr/>
          <a:lstStyle/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Земельные участки, подлежащие ГКО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E33E9D-18F2-489C-A946-C60577FD4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35795"/>
              </p:ext>
            </p:extLst>
          </p:nvPr>
        </p:nvGraphicFramePr>
        <p:xfrm>
          <a:off x="506027" y="1238008"/>
          <a:ext cx="11461072" cy="527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7648">
                  <a:extLst>
                    <a:ext uri="{9D8B030D-6E8A-4147-A177-3AD203B41FA5}">
                      <a16:colId xmlns:a16="http://schemas.microsoft.com/office/drawing/2014/main" val="768822193"/>
                    </a:ext>
                  </a:extLst>
                </a:gridCol>
                <a:gridCol w="4873424">
                  <a:extLst>
                    <a:ext uri="{9D8B030D-6E8A-4147-A177-3AD203B41FA5}">
                      <a16:colId xmlns:a16="http://schemas.microsoft.com/office/drawing/2014/main" val="1811483318"/>
                    </a:ext>
                  </a:extLst>
                </a:gridCol>
              </a:tblGrid>
              <a:tr h="11387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5933440" algn="r"/>
                        </a:tabLst>
                      </a:pPr>
                      <a:r>
                        <a:rPr lang="ru-RU" sz="2400" dirty="0">
                          <a:effectLst/>
                        </a:rPr>
                        <a:t>Объекты, подлежащие ГКО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5933440" algn="r"/>
                        </a:tabLst>
                      </a:pPr>
                      <a:r>
                        <a:rPr lang="ru-RU" sz="2400">
                          <a:effectLst/>
                        </a:rPr>
                        <a:t>Количество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0401426"/>
                  </a:ext>
                </a:extLst>
              </a:tr>
              <a:tr h="1379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effectLst/>
                        </a:rPr>
                        <a:t>Земельные участки на территории Свердловской области, в том числе:</a:t>
                      </a:r>
                      <a:endParaRPr lang="ru-RU" sz="16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1 319 885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324839"/>
                  </a:ext>
                </a:extLst>
              </a:tr>
              <a:tr h="1379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>
                          <a:effectLst/>
                        </a:rPr>
                        <a:t>Земельные участки категории земель сельскохозяйственного назначения</a:t>
                      </a:r>
                      <a:endParaRPr lang="ru-RU" sz="16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239 972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900800"/>
                  </a:ext>
                </a:extLst>
              </a:tr>
              <a:tr h="1379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>
                          <a:effectLst/>
                        </a:rPr>
                        <a:t>Земельные участки сегмента «сельскохозяйственное использование»</a:t>
                      </a:r>
                      <a:endParaRPr lang="ru-RU" sz="16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44 962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329201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CF2F8E4-1266-4932-8506-015B5186D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34075" algn="r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34075" algn="r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865EB4-0D5C-4249-A239-5E0599FFF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212441"/>
              </p:ext>
            </p:extLst>
          </p:nvPr>
        </p:nvGraphicFramePr>
        <p:xfrm>
          <a:off x="106532" y="0"/>
          <a:ext cx="12085467" cy="6918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5552">
                  <a:extLst>
                    <a:ext uri="{9D8B030D-6E8A-4147-A177-3AD203B41FA5}">
                      <a16:colId xmlns:a16="http://schemas.microsoft.com/office/drawing/2014/main" val="2597402003"/>
                    </a:ext>
                  </a:extLst>
                </a:gridCol>
                <a:gridCol w="1625287">
                  <a:extLst>
                    <a:ext uri="{9D8B030D-6E8A-4147-A177-3AD203B41FA5}">
                      <a16:colId xmlns:a16="http://schemas.microsoft.com/office/drawing/2014/main" val="280613577"/>
                    </a:ext>
                  </a:extLst>
                </a:gridCol>
                <a:gridCol w="1580636">
                  <a:extLst>
                    <a:ext uri="{9D8B030D-6E8A-4147-A177-3AD203B41FA5}">
                      <a16:colId xmlns:a16="http://schemas.microsoft.com/office/drawing/2014/main" val="988856208"/>
                    </a:ext>
                  </a:extLst>
                </a:gridCol>
                <a:gridCol w="2250398">
                  <a:extLst>
                    <a:ext uri="{9D8B030D-6E8A-4147-A177-3AD203B41FA5}">
                      <a16:colId xmlns:a16="http://schemas.microsoft.com/office/drawing/2014/main" val="2200808424"/>
                    </a:ext>
                  </a:extLst>
                </a:gridCol>
                <a:gridCol w="3503594">
                  <a:extLst>
                    <a:ext uri="{9D8B030D-6E8A-4147-A177-3AD203B41FA5}">
                      <a16:colId xmlns:a16="http://schemas.microsoft.com/office/drawing/2014/main" val="2875671199"/>
                    </a:ext>
                  </a:extLst>
                </a:gridCol>
              </a:tblGrid>
              <a:tr h="496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сегмента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Подход или 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объектов (ед.)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дата подготовки модели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337799"/>
                  </a:ext>
                </a:extLst>
              </a:tr>
              <a:tr h="610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Екатеринбург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Свердловская область за исключением Екатеринбурга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50824146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Сельскохозяйственное использование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45 084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07.02.2020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07.02.2020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2006958230"/>
                  </a:ext>
                </a:extLst>
              </a:tr>
              <a:tr h="435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Многоквартирная жилая застройка (</a:t>
                      </a:r>
                      <a:r>
                        <a:rPr lang="ru-RU" sz="1400" dirty="0" err="1">
                          <a:effectLst/>
                        </a:rPr>
                        <a:t>среднеэтажная</a:t>
                      </a:r>
                      <a:r>
                        <a:rPr lang="ru-RU" sz="1400" dirty="0">
                          <a:effectLst/>
                        </a:rPr>
                        <a:t> и многоэтажная)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Затратный + сравнительный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31 210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10.04.2020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10.04.2020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149920404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Общественное использование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Сравнительный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94 363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21.02.2020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28.02.2020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1175944667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Предпринимательство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Сравнительный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16 867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21.02.2020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28.02.2020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473040919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Отдых (рекреация)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Сравнительный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2 430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10.04.2020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10.04.2020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1556946473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Производственная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Сравнительный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56 700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10.04.2020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10.04.2020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1214125036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Транспорт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Сравнительный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71 539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10.04.2020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10.04.2020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901441057"/>
                  </a:ext>
                </a:extLst>
              </a:tr>
              <a:tr h="435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Обеспечение обороны и безопасности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Данный сегмент отсутствует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3360507363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лесов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1 360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06.03.2020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06.03.2020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172234455"/>
                  </a:ext>
                </a:extLst>
              </a:tr>
              <a:tr h="435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Специальное, ритуальное использование запас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Затраты на межевание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1 183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13.03.2020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13.03.2020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2899026297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Охраняемые территории и </a:t>
                      </a:r>
                      <a:r>
                        <a:rPr lang="ru-RU" sz="1400" dirty="0" smtClean="0">
                          <a:effectLst/>
                        </a:rPr>
                        <a:t>благоустройство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Затраты на межевание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2 191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13.03.2020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13.03.2020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3011790101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Водные объекты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Затраты на межевание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13.03.2020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13.03.2020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4150050757"/>
                  </a:ext>
                </a:extLst>
              </a:tr>
              <a:tr h="658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Садоводческое, огородническое и дачное использование, малоэтажная жилая застройка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Сравнительный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1 015 005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01.02.2020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20.03.2020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2305480622"/>
                  </a:ext>
                </a:extLst>
              </a:tr>
              <a:tr h="42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Метод УПКС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2 551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15.04.2020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15.04.2020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25" marR="10225" marT="0" marB="0" anchor="ctr"/>
                </a:tc>
                <a:extLst>
                  <a:ext uri="{0D108BD9-81ED-4DB2-BD59-A6C34878D82A}">
                    <a16:rowId xmlns:a16="http://schemas.microsoft.com/office/drawing/2014/main" val="56944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283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3657599"/>
            <a:ext cx="12192000" cy="30837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E-mail: topal_eg@cgko66.ru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(343) 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0-66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8 905 807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59 66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EBB9B-3005-4B32-95D2-FBA3DD390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6" y="116632"/>
            <a:ext cx="10759737" cy="35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6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317" y="103963"/>
            <a:ext cx="9916683" cy="9361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Нормативно-правовые акты, регулирующие проведение государственной кадастровой оценки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28.02.2018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47595" y="6453336"/>
            <a:ext cx="7008779" cy="268141"/>
          </a:xfrm>
        </p:spPr>
        <p:txBody>
          <a:bodyPr/>
          <a:lstStyle/>
          <a:p>
            <a:pPr>
              <a:defRPr/>
            </a:pPr>
            <a:r>
              <a:rPr lang="ru-RU"/>
              <a:t>совещание на тему «О подготовке к проведению государственной кадастровой оценки в 2019 году» в режиме видеоконференцсвязи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124744"/>
            <a:ext cx="11713301" cy="56646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03.07.2016 № 237-ФЗ «О государственной кадастровой оценке»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от 29.07.2017).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04.05.2017 № 523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осуществлении федерального государственного надзора за проведением государственной кадастровой оценки (КО)».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МЭР России от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12.05.2017 № 226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указаний о государственной кадастровой оценке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Приказ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4 июня 2019 г. N 318 «Об утверждении Порядка рассмотрения декларации о характеристиках объекта недвижимости, в том числе ее формы».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Приказ Минэкономразвития России от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09.06.2017 № 284 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отчету об итогах государственной кадастровой оценки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Приказ МЭР России от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30.06.2017 № 317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рассмотрения обращений о предоставлении разъяснений, связанных с определением кадастровой стоимости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формы предоставления».</a:t>
            </a:r>
          </a:p>
          <a:p>
            <a:pPr algn="just"/>
            <a:endParaRPr lang="ru-RU" sz="2133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133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CDBB7B-8077-47C3-9469-B04C4AE3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86"/>
            <a:ext cx="2275316" cy="1105458"/>
          </a:xfrm>
          <a:prstGeom prst="rect">
            <a:avLst/>
          </a:prstGeom>
          <a:effectLst>
            <a:reflection stA="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85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013"/>
            <a:ext cx="11101754" cy="1325563"/>
          </a:xfrm>
        </p:spPr>
        <p:txBody>
          <a:bodyPr/>
          <a:lstStyle/>
          <a:p>
            <a:pPr algn="r"/>
            <a:r>
              <a:rPr lang="ru-RU" sz="4000" dirty="0">
                <a:ln w="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Нормативно-правовые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n w="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акты Свердловской области</a:t>
            </a:r>
            <a:endParaRPr lang="ru-RU" sz="4000" dirty="0">
              <a:ln w="0"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862" y="1515589"/>
            <a:ext cx="11438138" cy="5192942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2400"/>
              </a:spcAft>
            </a:pPr>
            <a:r>
              <a:rPr lang="ru-RU" sz="2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МУГИСО от 09.01.2019 № 01 «О проведении государственной кадастровой оценки земельных участков, расположенных на территории Свердловской области» - определяет 2020 год годом проведения государственной кадастровой оценки.</a:t>
            </a:r>
            <a:endParaRPr lang="en-US" sz="2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</a:pPr>
            <a:r>
              <a:rPr lang="ru-RU" sz="2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МУГИСО от 08.02.2018 N 243</a:t>
            </a:r>
            <a:r>
              <a:rPr lang="en-US" sz="2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государственной кадастровой оценки объектов недвижимости, расположенных на территории Свердловской области».</a:t>
            </a:r>
          </a:p>
          <a:p>
            <a:pPr algn="just">
              <a:spcAft>
                <a:spcPts val="2400"/>
              </a:spcAft>
            </a:pPr>
            <a:r>
              <a:rPr lang="ru-RU" sz="2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МУГИСО от 15.03.2018 N 557 «Об утверждении государственного задания на 2019 – 2020 годы»</a:t>
            </a:r>
          </a:p>
          <a:p>
            <a:pPr algn="just">
              <a:spcAft>
                <a:spcPts val="2400"/>
              </a:spcAft>
            </a:pPr>
            <a:r>
              <a:rPr lang="ru-RU" sz="2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по управлению государственным имуществом Свердловской области № 2500 «Об утверждении результатов определения кадастровой стоимости объектов недвижимости, расположенных на территории Свердловской области: зданий, сооружений, помещений, </a:t>
            </a:r>
            <a:r>
              <a:rPr lang="ru-RU" sz="2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2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-мест, объектов незавершенного строительства, единых недвижимых комплексов».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38200" y="1267636"/>
            <a:ext cx="10598331" cy="174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B94523-C293-452E-A6A2-31CD3AE28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1"/>
            <a:ext cx="2321169" cy="1420576"/>
          </a:xfrm>
          <a:prstGeom prst="rect">
            <a:avLst/>
          </a:prstGeom>
          <a:effectLst>
            <a:reflection stA="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1692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1" y="68627"/>
            <a:ext cx="9451730" cy="130297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2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Определение кадастровой стоимости </a:t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2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2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включает в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2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себя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28.02.2018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47595" y="6453336"/>
            <a:ext cx="7008779" cy="26814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54" y="1371599"/>
            <a:ext cx="11881607" cy="5446861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ценообразующих факторов объектов недвижимости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 сведений о значениях ценообразующих факторов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 рыночной информации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вида использования (ВИ)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 объекта недвижимости определяется по согласованию с уполномоченным органом и органами местного самоуправления, на территории которых расположены объекты недвижимости, на основе письменного подтверждения указанных органов (226 МУ).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объектов недвижимости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модели оценки кадастровой стоимости и обоснование выбора вида модели оценки кадастровой стоимости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качества модели оценки кадастровой стоимости;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кадастровой стоимости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определения кадастровой стоимости;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отчета об итогах государственной кадастровой оценки.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29C619-F85E-46C5-83BF-81BC4DB4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7" y="19286"/>
            <a:ext cx="2224643" cy="1255328"/>
          </a:xfrm>
          <a:prstGeom prst="rect">
            <a:avLst/>
          </a:prstGeom>
          <a:effectLst>
            <a:reflection stA="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0327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n>
                <a:solidFill>
                  <a:schemeClr val="tx1">
                    <a:alpha val="0"/>
                  </a:schemeClr>
                </a:solidFill>
              </a:ln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3385" y="1122362"/>
            <a:ext cx="10761784" cy="4276115"/>
          </a:xfrm>
          <a:solidFill>
            <a:schemeClr val="lt1"/>
          </a:solidFill>
        </p:spPr>
        <p:txBody>
          <a:bodyPr anchor="ctr">
            <a:normAutofit/>
          </a:bodyPr>
          <a:lstStyle/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государственной кадастровой оценки ОКС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b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BDC5-CDCC-4B2D-B843-2D5E7BDC31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2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404664"/>
            <a:ext cx="7668344" cy="122413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7351" y="404664"/>
            <a:ext cx="11771790" cy="912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Объекты капитального строительства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80726"/>
              </p:ext>
            </p:extLst>
          </p:nvPr>
        </p:nvGraphicFramePr>
        <p:xfrm>
          <a:off x="559293" y="1429305"/>
          <a:ext cx="11301274" cy="520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6008">
                  <a:extLst>
                    <a:ext uri="{9D8B030D-6E8A-4147-A177-3AD203B41FA5}">
                      <a16:colId xmlns:a16="http://schemas.microsoft.com/office/drawing/2014/main" val="3856577423"/>
                    </a:ext>
                  </a:extLst>
                </a:gridCol>
                <a:gridCol w="4625266">
                  <a:extLst>
                    <a:ext uri="{9D8B030D-6E8A-4147-A177-3AD203B41FA5}">
                      <a16:colId xmlns:a16="http://schemas.microsoft.com/office/drawing/2014/main" val="3571081788"/>
                    </a:ext>
                  </a:extLst>
                </a:gridCol>
              </a:tblGrid>
              <a:tr h="7750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5933440" algn="r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Объекта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5933440" algn="r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102736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</a:t>
                      </a:r>
                      <a:endParaRPr lang="ru-RU" sz="24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63779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</a:t>
                      </a:r>
                      <a:endParaRPr lang="ru-RU" sz="24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875 209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486909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  <a:endParaRPr lang="ru-RU" sz="24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167 535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4397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</a:t>
                      </a:r>
                      <a:endParaRPr lang="ru-RU" sz="24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11 974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377928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Машино-места</a:t>
                      </a:r>
                      <a:endParaRPr lang="ru-RU" sz="24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9 498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79524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 в зданиях и сооружениях, всего</a:t>
                      </a:r>
                      <a:endParaRPr lang="ru-RU" sz="24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2 158 297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69821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4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45735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помещения</a:t>
                      </a:r>
                      <a:endParaRPr lang="ru-RU" sz="24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1 803 624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560667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нежилые помещения</a:t>
                      </a:r>
                      <a:endParaRPr lang="ru-RU" sz="24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354 673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839122"/>
                  </a:ext>
                </a:extLst>
              </a:tr>
              <a:tr h="44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3 222 582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36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22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2190" y="1083211"/>
            <a:ext cx="10269416" cy="509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3212"/>
            <a:ext cx="10515600" cy="50937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BDC5-CDCC-4B2D-B843-2D5E7BDC31C3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67077"/>
              </p:ext>
            </p:extLst>
          </p:nvPr>
        </p:nvGraphicFramePr>
        <p:xfrm>
          <a:off x="135468" y="892553"/>
          <a:ext cx="11901201" cy="582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2018">
                  <a:extLst>
                    <a:ext uri="{9D8B030D-6E8A-4147-A177-3AD203B41FA5}">
                      <a16:colId xmlns:a16="http://schemas.microsoft.com/office/drawing/2014/main" val="1082946452"/>
                    </a:ext>
                  </a:extLst>
                </a:gridCol>
                <a:gridCol w="2909183">
                  <a:extLst>
                    <a:ext uri="{9D8B030D-6E8A-4147-A177-3AD203B41FA5}">
                      <a16:colId xmlns:a16="http://schemas.microsoft.com/office/drawing/2014/main" val="1074125820"/>
                    </a:ext>
                  </a:extLst>
                </a:gridCol>
              </a:tblGrid>
              <a:tr h="378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Кодовое обозначение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3006552"/>
                  </a:ext>
                </a:extLst>
              </a:tr>
              <a:tr h="3814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Многоквартирные дома (дома средне- и многоэтажной жилой застройки)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253729"/>
                  </a:ext>
                </a:extLst>
              </a:tr>
              <a:tr h="9799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 малоэтажной жилой застройки, в том числе индивидуальной жилой застройки - индивидуальные, малоэтажные блокированные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таунхаусы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дачных объединений, садоводческих товариществ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174557"/>
                  </a:ext>
                </a:extLst>
              </a:tr>
              <a:tr h="3814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Объекты, предназначенные для хранения транспорта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5820774"/>
                  </a:ext>
                </a:extLst>
              </a:tr>
              <a:tr h="6570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коммерческого назначения, предназначенные для оказания услуг населению, включая многофункционального назначения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7676019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временного проживания, включая объекты рекреационно-оздоровительного значения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191643"/>
                  </a:ext>
                </a:extLst>
              </a:tr>
              <a:tr h="3814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Административные, бытовые здания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578758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производственного назначения, за исключением передаточных устройств и сооружений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216727"/>
                  </a:ext>
                </a:extLst>
              </a:tr>
              <a:tr h="6570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Учебные, спортивные объекты, объекты культуры и искусства, культовые объекты, музеи, лечебно-оздоровительные и общественного назначения объекты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330087"/>
                  </a:ext>
                </a:extLst>
              </a:tr>
              <a:tr h="3814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4391361"/>
                  </a:ext>
                </a:extLst>
              </a:tr>
              <a:tr h="3814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709757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468" y="0"/>
            <a:ext cx="11752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Группировка ОКС, согласно Приказа Минэкономразвития России 226 от 12.05.2017 «Об утверждении методических указаний о государственной кадастровой оценке».</a:t>
            </a: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26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6426" y="422031"/>
            <a:ext cx="11234058" cy="5989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533" y="422031"/>
            <a:ext cx="10909951" cy="57549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учета отличий в группах произведено разделение на подгруппы.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buNone/>
            </a:pP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подгруппы использованы для ЕНК и ОНС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ОКС «помещение» и «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-место» наследовали подгруппу родительского объекта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BDC5-CDCC-4B2D-B843-2D5E7BDC31C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19782"/>
              </p:ext>
            </p:extLst>
          </p:nvPr>
        </p:nvGraphicFramePr>
        <p:xfrm>
          <a:off x="880532" y="1439330"/>
          <a:ext cx="1064268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214">
                  <a:extLst>
                    <a:ext uri="{9D8B030D-6E8A-4147-A177-3AD203B41FA5}">
                      <a16:colId xmlns:a16="http://schemas.microsoft.com/office/drawing/2014/main" val="4155787861"/>
                    </a:ext>
                  </a:extLst>
                </a:gridCol>
                <a:gridCol w="6234469">
                  <a:extLst>
                    <a:ext uri="{9D8B030D-6E8A-4147-A177-3AD203B41FA5}">
                      <a16:colId xmlns:a16="http://schemas.microsoft.com/office/drawing/2014/main" val="1395545828"/>
                    </a:ext>
                  </a:extLst>
                </a:gridCol>
              </a:tblGrid>
              <a:tr h="72993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типа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использованных подгрупп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47361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424296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85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245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2270</Words>
  <Application>Microsoft Office PowerPoint</Application>
  <PresentationFormat>Широкоэкранный</PresentationFormat>
  <Paragraphs>604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Государственная кадастровая оценка</vt:lpstr>
      <vt:lpstr>Нормативно-правовые акты, регулирующие проведение государственной кадастровой оценки</vt:lpstr>
      <vt:lpstr>Нормативно-правовые акты Свердловской области</vt:lpstr>
      <vt:lpstr>Определение кадастровой стоимости  включает в себя</vt:lpstr>
      <vt:lpstr>Результаты государственной кадастровой оценки ОКС в Свердловской области 2019 год</vt:lpstr>
      <vt:lpstr>   </vt:lpstr>
      <vt:lpstr>Презентация PowerPoint</vt:lpstr>
      <vt:lpstr>Презентация PowerPoint</vt:lpstr>
      <vt:lpstr>Результаты ГКО по подгруппам</vt:lpstr>
      <vt:lpstr>Презентация PowerPoint</vt:lpstr>
      <vt:lpstr>   </vt:lpstr>
      <vt:lpstr>Средний физический износ зданий в Екатеринбурге и областных городах</vt:lpstr>
      <vt:lpstr>Основные проблемы проведения ГКО</vt:lpstr>
      <vt:lpstr>Презентация PowerPoint</vt:lpstr>
      <vt:lpstr>Обращения об исправлении ошибок, допущенных при определении ГКО</vt:lpstr>
      <vt:lpstr>   </vt:lpstr>
      <vt:lpstr>Сетевой график работы по подготовке к проведению ГКО по земельным участкам на 2019 год</vt:lpstr>
      <vt:lpstr>Сетевой график работы по оценке ОКС на 2020 год</vt:lpstr>
      <vt:lpstr>Земельные участки, подлежащие ГКО</vt:lpstr>
      <vt:lpstr>Презентация PowerPoint</vt:lpstr>
      <vt:lpstr>Презентация PowerPoint</vt:lpstr>
    </vt:vector>
  </TitlesOfParts>
  <Company>ГБУ СО ЦГКО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акты</dc:title>
  <dc:creator>Елфимова Юлия Викторовна</dc:creator>
  <cp:lastModifiedBy>Топал Елена Геннадьевна</cp:lastModifiedBy>
  <cp:revision>38</cp:revision>
  <cp:lastPrinted>2020-02-04T04:12:00Z</cp:lastPrinted>
  <dcterms:created xsi:type="dcterms:W3CDTF">2019-09-17T07:41:53Z</dcterms:created>
  <dcterms:modified xsi:type="dcterms:W3CDTF">2020-02-04T05:00:38Z</dcterms:modified>
</cp:coreProperties>
</file>